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69" r:id="rId8"/>
    <p:sldId id="354" r:id="rId9"/>
    <p:sldId id="280" r:id="rId10"/>
    <p:sldId id="341" r:id="rId11"/>
    <p:sldId id="331" r:id="rId12"/>
    <p:sldId id="335" r:id="rId13"/>
    <p:sldId id="360" r:id="rId14"/>
    <p:sldId id="336" r:id="rId15"/>
    <p:sldId id="337" r:id="rId16"/>
    <p:sldId id="370" r:id="rId17"/>
    <p:sldId id="334" r:id="rId18"/>
    <p:sldId id="366" r:id="rId19"/>
    <p:sldId id="338" r:id="rId20"/>
    <p:sldId id="339" r:id="rId21"/>
    <p:sldId id="365" r:id="rId22"/>
    <p:sldId id="347" r:id="rId23"/>
    <p:sldId id="348" r:id="rId24"/>
    <p:sldId id="349" r:id="rId25"/>
    <p:sldId id="351" r:id="rId26"/>
    <p:sldId id="342" r:id="rId27"/>
    <p:sldId id="350" r:id="rId28"/>
    <p:sldId id="356" r:id="rId29"/>
    <p:sldId id="346" r:id="rId30"/>
    <p:sldId id="363" r:id="rId31"/>
    <p:sldId id="353" r:id="rId32"/>
    <p:sldId id="367" r:id="rId33"/>
    <p:sldId id="359" r:id="rId34"/>
    <p:sldId id="361" r:id="rId35"/>
    <p:sldId id="357" r:id="rId36"/>
    <p:sldId id="358" r:id="rId37"/>
    <p:sldId id="362" r:id="rId38"/>
    <p:sldId id="371" r:id="rId39"/>
    <p:sldId id="327" r:id="rId40"/>
    <p:sldId id="368"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81" d="100"/>
          <a:sy n="81" d="100"/>
        </p:scale>
        <p:origin x="138" y="30"/>
      </p:cViewPr>
      <p:guideLst/>
    </p:cSldViewPr>
  </p:slideViewPr>
  <p:notesTextViewPr>
    <p:cViewPr>
      <p:scale>
        <a:sx n="3" d="2"/>
        <a:sy n="3" d="2"/>
      </p:scale>
      <p:origin x="0" y="0"/>
    </p:cViewPr>
  </p:notesTextViewPr>
  <p:sorterViewPr>
    <p:cViewPr>
      <p:scale>
        <a:sx n="100" d="100"/>
        <a:sy n="100" d="100"/>
      </p:scale>
      <p:origin x="0" y="-13812"/>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2023/8/7</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2023/8/7</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相関係数</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
        <p:nvSpPr>
          <p:cNvPr id="3" name="TextBox 2">
            <a:extLst>
              <a:ext uri="{FF2B5EF4-FFF2-40B4-BE49-F238E27FC236}">
                <a16:creationId xmlns:a16="http://schemas.microsoft.com/office/drawing/2014/main" id="{72F7A62A-FB3E-4267-5A86-4FD240C19730}"/>
              </a:ext>
            </a:extLst>
          </p:cNvPr>
          <p:cNvSpPr txBox="1"/>
          <p:nvPr/>
        </p:nvSpPr>
        <p:spPr>
          <a:xfrm>
            <a:off x="6416793" y="4844801"/>
            <a:ext cx="5026056" cy="1015663"/>
          </a:xfrm>
          <a:prstGeom prst="rect">
            <a:avLst/>
          </a:prstGeom>
          <a:noFill/>
        </p:spPr>
        <p:txBody>
          <a:bodyPr wrap="none" rtlCol="0">
            <a:spAutoFit/>
          </a:bodyPr>
          <a:lstStyle/>
          <a:p>
            <a:r>
              <a:rPr lang="en-US" altLang="ko-KR" sz="2000" dirty="0" err="1"/>
              <a:t>EmoBank</a:t>
            </a:r>
            <a:r>
              <a:rPr lang="ja-JP" altLang="en-US" sz="2000" dirty="0"/>
              <a:t>を用いて</a:t>
            </a:r>
            <a:r>
              <a:rPr lang="en-US" altLang="ja-JP" sz="2000" dirty="0"/>
              <a:t>VAD</a:t>
            </a:r>
            <a:r>
              <a:rPr lang="ja-JP" altLang="en-US" sz="2000" dirty="0"/>
              <a:t>の相関係数を求めた。</a:t>
            </a:r>
            <a:endParaRPr lang="en-US" altLang="ja-JP" sz="2000" dirty="0"/>
          </a:p>
          <a:p>
            <a:pPr marL="285750" indent="-285750">
              <a:buFont typeface="Wingdings" panose="05000000000000000000" pitchFamily="2" charset="2"/>
              <a:buChar char="Ø"/>
            </a:pPr>
            <a:r>
              <a:rPr lang="en-US" altLang="ko-KR" sz="2000" dirty="0"/>
              <a:t>V</a:t>
            </a:r>
            <a:r>
              <a:rPr lang="ja-JP" altLang="en-US" sz="2000" dirty="0"/>
              <a:t>と</a:t>
            </a:r>
            <a:r>
              <a:rPr lang="en-US" altLang="ja-JP" sz="2000" dirty="0"/>
              <a:t>D</a:t>
            </a:r>
            <a:r>
              <a:rPr lang="ja-JP" altLang="en-US" sz="2000" dirty="0"/>
              <a:t>、</a:t>
            </a:r>
            <a:r>
              <a:rPr lang="en-US" altLang="ja-JP" sz="2000" dirty="0"/>
              <a:t>A</a:t>
            </a:r>
            <a:r>
              <a:rPr lang="ja-JP" altLang="en-US" sz="2000" dirty="0"/>
              <a:t>と</a:t>
            </a:r>
            <a:r>
              <a:rPr lang="en-US" altLang="ja-JP" sz="2000" dirty="0"/>
              <a:t>D</a:t>
            </a:r>
            <a:r>
              <a:rPr lang="ja-JP" altLang="en-US" sz="2000" dirty="0"/>
              <a:t>の間に相関がある</a:t>
            </a:r>
            <a:endParaRPr lang="en-US" altLang="ja-JP" sz="2000" dirty="0"/>
          </a:p>
          <a:p>
            <a:pPr marL="285750" indent="-285750">
              <a:buFont typeface="Wingdings" panose="05000000000000000000" pitchFamily="2" charset="2"/>
              <a:buChar char="Ø"/>
            </a:pPr>
            <a:r>
              <a:rPr lang="en-US" altLang="ja-JP" sz="2000" dirty="0"/>
              <a:t>V</a:t>
            </a:r>
            <a:r>
              <a:rPr lang="ja-JP" altLang="en-US" sz="2000" dirty="0"/>
              <a:t>と</a:t>
            </a:r>
            <a:r>
              <a:rPr lang="en-US" altLang="ja-JP" sz="2000" dirty="0"/>
              <a:t>A</a:t>
            </a:r>
            <a:r>
              <a:rPr lang="ja-JP" altLang="en-US" sz="2000" dirty="0"/>
              <a:t>の間には相関がない</a:t>
            </a:r>
            <a:endParaRPr lang="ko-KR" altLang="en-US" sz="2000" dirty="0"/>
          </a:p>
        </p:txBody>
      </p:sp>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27240-0160-47F3-F89C-D59CAAD07FF3}"/>
              </a:ext>
            </a:extLst>
          </p:cNvPr>
          <p:cNvSpPr>
            <a:spLocks noGrp="1"/>
          </p:cNvSpPr>
          <p:nvPr>
            <p:ph type="title"/>
          </p:nvPr>
        </p:nvSpPr>
        <p:spPr/>
        <p:txBody>
          <a:bodyPr/>
          <a:lstStyle/>
          <a:p>
            <a:r>
              <a:rPr lang="en-US" altLang="ko-KR" dirty="0"/>
              <a:t>Roberta</a:t>
            </a:r>
            <a:r>
              <a:rPr lang="ja-JP" altLang="en-US" dirty="0"/>
              <a:t>用いた提案モデル</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206535D0-CD5B-AEC1-0A00-7DB73C8F3CD0}"/>
                  </a:ext>
                </a:extLst>
              </p:cNvPr>
              <p:cNvSpPr>
                <a:spLocks noGrp="1"/>
              </p:cNvSpPr>
              <p:nvPr>
                <p:ph type="body" idx="1"/>
              </p:nvPr>
            </p:nvSpPr>
            <p:spPr>
              <a:xfrm>
                <a:off x="1097280"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𝑆</m:t>
                          </m:r>
                        </m:sub>
                      </m:sSub>
                    </m:oMath>
                  </m:oMathPara>
                </a14:m>
                <a:endParaRPr lang="en-US" altLang="ko-KR" sz="3000" dirty="0"/>
              </a:p>
              <a:p>
                <a:pPr algn="ctr"/>
                <a:r>
                  <a:rPr lang="en-US" altLang="ko-KR" sz="2400" dirty="0"/>
                  <a:t>VAD</a:t>
                </a:r>
                <a:r>
                  <a:rPr lang="ja-JP" altLang="en-US" sz="2400" dirty="0"/>
                  <a:t>間の相関を取り入れたモデル</a:t>
                </a:r>
                <a:endParaRPr lang="ko-KR" altLang="en-US" sz="2400" dirty="0"/>
              </a:p>
            </p:txBody>
          </p:sp>
        </mc:Choice>
        <mc:Fallback xmlns="">
          <p:sp>
            <p:nvSpPr>
              <p:cNvPr id="4" name="텍스트 개체 틀 3">
                <a:extLst>
                  <a:ext uri="{FF2B5EF4-FFF2-40B4-BE49-F238E27FC236}">
                    <a16:creationId xmlns:a16="http://schemas.microsoft.com/office/drawing/2014/main" id="{206535D0-CD5B-AEC1-0A00-7DB73C8F3CD0}"/>
                  </a:ext>
                </a:extLst>
              </p:cNvPr>
              <p:cNvSpPr>
                <a:spLocks noGrp="1" noRot="1" noChangeAspect="1" noMove="1" noResize="1" noEditPoints="1" noAdjustHandles="1" noChangeArrowheads="1" noChangeShapeType="1" noTextEdit="1"/>
              </p:cNvSpPr>
              <p:nvPr>
                <p:ph type="body" idx="1"/>
              </p:nvPr>
            </p:nvSpPr>
            <p:spPr>
              <a:xfrm>
                <a:off x="1097280" y="2057400"/>
                <a:ext cx="4639736" cy="1103614"/>
              </a:xfrm>
              <a:blipFill>
                <a:blip r:embed="rId2"/>
                <a:stretch>
                  <a:fillRect b="-9945"/>
                </a:stretch>
              </a:blipFill>
            </p:spPr>
            <p:txBody>
              <a:bodyPr/>
              <a:lstStyle/>
              <a:p>
                <a:r>
                  <a:rPr lang="ko-KR" altLang="en-US">
                    <a:noFill/>
                  </a:rPr>
                  <a:t> </a:t>
                </a:r>
              </a:p>
            </p:txBody>
          </p:sp>
        </mc:Fallback>
      </mc:AlternateContent>
      <p:pic>
        <p:nvPicPr>
          <p:cNvPr id="8" name="내용 개체 틀 7" descr="텍스트, 스크린샷, 폰트이(가) 표시된 사진&#10;&#10;자동 생성된 설명">
            <a:extLst>
              <a:ext uri="{FF2B5EF4-FFF2-40B4-BE49-F238E27FC236}">
                <a16:creationId xmlns:a16="http://schemas.microsoft.com/office/drawing/2014/main" id="{C4F6C402-0EE5-ABB8-9DC7-6ACA980074AE}"/>
              </a:ext>
            </a:extLst>
          </p:cNvPr>
          <p:cNvPicPr>
            <a:picLocks noGrp="1" noChangeAspect="1"/>
          </p:cNvPicPr>
          <p:nvPr>
            <p:ph sz="half" idx="2"/>
          </p:nvPr>
        </p:nvPicPr>
        <p:blipFill>
          <a:blip r:embed="rId3"/>
          <a:stretch>
            <a:fillRect/>
          </a:stretch>
        </p:blipFill>
        <p:spPr>
          <a:xfrm>
            <a:off x="917788" y="3161014"/>
            <a:ext cx="4998720" cy="2320102"/>
          </a:xfrm>
        </p:spPr>
      </p:pic>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66A6937E-DC07-06B2-8AAA-9449E1E73D9A}"/>
                  </a:ext>
                </a:extLst>
              </p:cNvPr>
              <p:cNvSpPr>
                <a:spLocks noGrp="1"/>
              </p:cNvSpPr>
              <p:nvPr>
                <p:ph type="body" sz="quarter" idx="3"/>
              </p:nvPr>
            </p:nvSpPr>
            <p:spPr>
              <a:xfrm>
                <a:off x="6515944"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𝐼</m:t>
                          </m:r>
                        </m:sub>
                      </m:sSub>
                    </m:oMath>
                  </m:oMathPara>
                </a14:m>
                <a:endParaRPr lang="en-US" altLang="ko-KR" sz="2400" dirty="0"/>
              </a:p>
              <a:p>
                <a:pPr algn="ctr"/>
                <a:r>
                  <a:rPr lang="en-US" altLang="ko-KR" sz="2400" dirty="0"/>
                  <a:t>VAD</a:t>
                </a:r>
                <a:r>
                  <a:rPr lang="ja-JP" altLang="en-US" sz="2400" dirty="0"/>
                  <a:t>を独立とするモデル</a:t>
                </a:r>
                <a:endParaRPr lang="ko-KR" altLang="en-US" sz="2400" dirty="0"/>
              </a:p>
            </p:txBody>
          </p:sp>
        </mc:Choice>
        <mc:Fallback xmlns="">
          <p:sp>
            <p:nvSpPr>
              <p:cNvPr id="5" name="텍스트 개체 틀 4">
                <a:extLst>
                  <a:ext uri="{FF2B5EF4-FFF2-40B4-BE49-F238E27FC236}">
                    <a16:creationId xmlns:a16="http://schemas.microsoft.com/office/drawing/2014/main" id="{66A6937E-DC07-06B2-8AAA-9449E1E73D9A}"/>
                  </a:ext>
                </a:extLst>
              </p:cNvPr>
              <p:cNvSpPr>
                <a:spLocks noGrp="1" noRot="1" noChangeAspect="1" noMove="1" noResize="1" noEditPoints="1" noAdjustHandles="1" noChangeArrowheads="1" noChangeShapeType="1" noTextEdit="1"/>
              </p:cNvSpPr>
              <p:nvPr>
                <p:ph type="body" sz="quarter" idx="3"/>
              </p:nvPr>
            </p:nvSpPr>
            <p:spPr>
              <a:xfrm>
                <a:off x="6515944" y="2057400"/>
                <a:ext cx="4639736" cy="1103614"/>
              </a:xfrm>
              <a:blipFill>
                <a:blip r:embed="rId4"/>
                <a:stretch>
                  <a:fillRect b="-9945"/>
                </a:stretch>
              </a:blipFill>
            </p:spPr>
            <p:txBody>
              <a:bodyPr/>
              <a:lstStyle/>
              <a:p>
                <a:r>
                  <a:rPr lang="ko-KR" altLang="en-US">
                    <a:noFill/>
                  </a:rPr>
                  <a:t> </a:t>
                </a:r>
              </a:p>
            </p:txBody>
          </p:sp>
        </mc:Fallback>
      </mc:AlternateContent>
      <p:pic>
        <p:nvPicPr>
          <p:cNvPr id="10" name="내용 개체 틀 9" descr="텍스트, 스크린샷, 폰트, 번호이(가) 표시된 사진&#10;&#10;자동 생성된 설명">
            <a:extLst>
              <a:ext uri="{FF2B5EF4-FFF2-40B4-BE49-F238E27FC236}">
                <a16:creationId xmlns:a16="http://schemas.microsoft.com/office/drawing/2014/main" id="{C1D30FD7-3966-F073-F349-0BFAC7DCF8C3}"/>
              </a:ext>
            </a:extLst>
          </p:cNvPr>
          <p:cNvPicPr>
            <a:picLocks noGrp="1" noChangeAspect="1"/>
          </p:cNvPicPr>
          <p:nvPr>
            <p:ph sz="quarter" idx="4"/>
          </p:nvPr>
        </p:nvPicPr>
        <p:blipFill>
          <a:blip r:embed="rId5"/>
          <a:stretch>
            <a:fillRect/>
          </a:stretch>
        </p:blipFill>
        <p:spPr>
          <a:xfrm>
            <a:off x="6336347" y="3161014"/>
            <a:ext cx="4998929" cy="2320199"/>
          </a:xfrm>
        </p:spPr>
      </p:pic>
    </p:spTree>
    <p:extLst>
      <p:ext uri="{BB962C8B-B14F-4D97-AF65-F5344CB8AC3E}">
        <p14:creationId xmlns:p14="http://schemas.microsoft.com/office/powerpoint/2010/main" val="1146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338554"/>
          </a:xfrm>
          <a:prstGeom prst="rect">
            <a:avLst/>
          </a:prstGeom>
          <a:noFill/>
        </p:spPr>
        <p:txBody>
          <a:bodyPr wrap="square" rtlCol="0">
            <a:spAutoFit/>
          </a:bodyPr>
          <a:lstStyle/>
          <a:p>
            <a:r>
              <a:rPr kumimoji="1" lang="en-US" altLang="ja-JP" sz="1600" dirty="0"/>
              <a:t>Y. Liu, M. et al., "</a:t>
            </a:r>
            <a:r>
              <a:rPr kumimoji="1" lang="en-US" altLang="ja-JP" sz="1600" dirty="0" err="1"/>
              <a:t>RoBERTa</a:t>
            </a:r>
            <a:r>
              <a:rPr kumimoji="1" lang="en-US" altLang="ja-JP" sz="1600" dirty="0"/>
              <a:t>: A Robustly Optimized BERT Pretraining Approach,", 2019. </a:t>
            </a:r>
            <a:endParaRPr kumimoji="1" lang="ja-JP" altLang="en-US" sz="1600" dirty="0"/>
          </a:p>
        </p:txBody>
      </p:sp>
    </p:spTree>
    <p:extLst>
      <p:ext uri="{BB962C8B-B14F-4D97-AF65-F5344CB8AC3E}">
        <p14:creationId xmlns:p14="http://schemas.microsoft.com/office/powerpoint/2010/main" val="31457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B99482A-4950-8DDE-2A3F-FFB12CE2A7BB}"/>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a:t>
            </a:r>
            <a:endParaRPr lang="en-US" altLang="ja-JP" sz="2800" dirty="0"/>
          </a:p>
          <a:p>
            <a:r>
              <a:rPr lang="ja-JP" altLang="en-US" sz="2800" dirty="0"/>
              <a:t>→最適の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105750"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034528"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105750"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034528"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105750"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034528"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3784363" y="4716086"/>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099998"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028776"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2750917" y="3200078"/>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2750917" y="3696898"/>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2750917" y="4206492"/>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2616920" y="5731749"/>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4934550" y="3206465"/>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5771312" y="423300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5771312" y="4736216"/>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6671334" y="3259194"/>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508097" y="3235221"/>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508097" y="373842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508097" y="424163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508097" y="4742280"/>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508097" y="5245487"/>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345054" y="4145941"/>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2647263" y="3005179"/>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408118" y="3235221"/>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244879" y="4102498"/>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308141" y="4748829"/>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308141" y="4748829"/>
                <a:ext cx="1923691" cy="369332"/>
              </a:xfrm>
              <a:prstGeom prst="rect">
                <a:avLst/>
              </a:prstGeom>
              <a:blipFill>
                <a:blip r:embed="rId2"/>
                <a:stretch>
                  <a:fillRect l="-6032" r="-24762" b="-3770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DE082F69-BE97-6BD8-F697-5C81DD4B3367}"/>
              </a:ext>
            </a:extLst>
          </p:cNvPr>
          <p:cNvSpPr txBox="1"/>
          <p:nvPr/>
        </p:nvSpPr>
        <p:spPr>
          <a:xfrm>
            <a:off x="1097280" y="1995304"/>
            <a:ext cx="9455181" cy="830997"/>
          </a:xfrm>
          <a:prstGeom prst="rect">
            <a:avLst/>
          </a:prstGeom>
          <a:noFill/>
        </p:spPr>
        <p:txBody>
          <a:bodyPr wrap="square">
            <a:spAutoFit/>
          </a:bodyPr>
          <a:lstStyle/>
          <a:p>
            <a:r>
              <a:rPr lang="en-US" altLang="ko-KR" sz="2400" dirty="0"/>
              <a:t>Bayesian Optimization </a:t>
            </a:r>
            <a:r>
              <a:rPr lang="ja-JP" altLang="en-US" sz="2400" dirty="0"/>
              <a:t>で</a:t>
            </a:r>
            <a:r>
              <a:rPr lang="ko-KR" altLang="en-US" sz="2400" dirty="0"/>
              <a:t>最適</a:t>
            </a:r>
            <a:r>
              <a:rPr lang="ja-JP" altLang="en-US" sz="2400" dirty="0"/>
              <a:t>の</a:t>
            </a:r>
            <a:r>
              <a:rPr lang="en-US" altLang="ko-KR" sz="2400" dirty="0"/>
              <a:t>Hyper-parameter</a:t>
            </a:r>
            <a:r>
              <a:rPr lang="ja-JP" altLang="en-US" sz="2400" dirty="0"/>
              <a:t>を</a:t>
            </a:r>
            <a:r>
              <a:rPr lang="ko-KR" altLang="en-US" sz="2400" dirty="0"/>
              <a:t>探索</a:t>
            </a:r>
          </a:p>
          <a:p>
            <a:r>
              <a:rPr lang="en-US" altLang="ko-KR" sz="2400" dirty="0"/>
              <a:t>(Trials: 50, Execution/Trial: 2)</a:t>
            </a:r>
            <a:r>
              <a:rPr lang="ja-JP" altLang="en-US" sz="2400" dirty="0"/>
              <a:t>を </a:t>
            </a:r>
            <a:r>
              <a:rPr lang="en-US" altLang="ja-JP" sz="2400" dirty="0"/>
              <a:t>2</a:t>
            </a:r>
            <a:r>
              <a:rPr lang="ko-KR" altLang="en-US" sz="2400" dirty="0"/>
              <a:t>回</a:t>
            </a:r>
          </a:p>
        </p:txBody>
      </p:sp>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normAutofit/>
          </a:bodyPr>
          <a:lstStyle/>
          <a:p>
            <a:r>
              <a:rPr lang="en-US" altLang="ko-KR" sz="4000" dirty="0"/>
              <a:t>Bayesian Optimization</a:t>
            </a:r>
            <a:r>
              <a:rPr lang="ja-JP" altLang="en-US" sz="4000" dirty="0"/>
              <a:t>による</a:t>
            </a:r>
            <a:br>
              <a:rPr lang="en-US" altLang="ja-JP" sz="4000" dirty="0"/>
            </a:br>
            <a:r>
              <a:rPr lang="ja-JP" altLang="en-US" sz="4000" dirty="0"/>
              <a:t>ハイパーパラメータの探索</a:t>
            </a:r>
            <a:endParaRPr lang="ko-KR" altLang="en-US" sz="40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14:m>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S</m:t>
                        </m:r>
                      </m:sub>
                    </m:sSub>
                  </m:oMath>
                </a14:m>
                <a:r>
                  <a:rPr lang="ja-JP" altLang="en-US" dirty="0"/>
                  <a:t>と</a:t>
                </a:r>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I</m:t>
                        </m:r>
                      </m:sub>
                    </m:sSub>
                  </m:oMath>
                </a14:m>
                <a:r>
                  <a:rPr lang="ja-JP" altLang="en-US" dirty="0"/>
                  <a:t>の性能比較</a:t>
                </a:r>
                <a:endParaRPr lang="ko-KR" altLang="en-US" dirty="0"/>
              </a:p>
            </p:txBody>
          </p:sp>
        </mc:Choice>
        <mc:Fallback xmlns="">
          <p:sp>
            <p:nvSpPr>
              <p:cNvPr id="2" name="제목 1">
                <a:extLst>
                  <a:ext uri="{FF2B5EF4-FFF2-40B4-BE49-F238E27FC236}">
                    <a16:creationId xmlns:a16="http://schemas.microsoft.com/office/drawing/2014/main" id="{3496A19E-D196-E90D-B7E5-64D286E9E4A9}"/>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ja-JP" altLang="en-US" sz="4000" dirty="0"/>
              <a:t>モデルの性能を</a:t>
            </a:r>
            <a:r>
              <a:rPr lang="en-US" altLang="ja-JP" sz="4000" dirty="0"/>
              <a:t>MSE</a:t>
            </a:r>
            <a:r>
              <a:rPr lang="ja-JP" altLang="en-US" sz="4000" dirty="0"/>
              <a:t>で評価する。</a:t>
            </a:r>
            <a:endParaRPr lang="en-US" altLang="ja-JP" sz="4000" dirty="0"/>
          </a:p>
          <a:p>
            <a:pPr>
              <a:buFont typeface="Arial" panose="020B0604020202020204" pitchFamily="34" charset="0"/>
              <a:buChar char="•"/>
            </a:pPr>
            <a:r>
              <a:rPr lang="ja-JP" altLang="en-US" sz="4000" dirty="0"/>
              <a:t>二つのモデルの性能に違いがあるかを統計的検定により検証する。</a:t>
            </a:r>
            <a:endParaRPr lang="en-US" altLang="ko-KR" sz="4000" dirty="0"/>
          </a:p>
          <a:p>
            <a:r>
              <a:rPr lang="en-US" altLang="ko-KR" sz="4000" dirty="0"/>
              <a:t>30-fold cross-validation</a:t>
            </a:r>
          </a:p>
          <a:p>
            <a:r>
              <a:rPr lang="ja-JP" altLang="en-US" sz="4000" dirty="0"/>
              <a:t>→確率変数</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感情認識</a:t>
            </a:r>
            <a:r>
              <a:rPr lang="ja-JP" altLang="en-US" sz="2200" dirty="0">
                <a:solidFill>
                  <a:schemeClr val="tx1">
                    <a:lumMod val="85000"/>
                    <a:lumOff val="15000"/>
                  </a:schemeClr>
                </a:solidFill>
                <a:cs typeface="Biome Light" panose="020B0303030204020804" pitchFamily="34" charset="0"/>
              </a:rPr>
              <a:t>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[5]</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[5]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[2]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a:xfrm>
            <a:off x="1097280" y="235803"/>
            <a:ext cx="10058400" cy="1450757"/>
          </a:xfrm>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C1D1E-A13D-DEA0-2EDF-1BF07BA1E471}"/>
              </a:ext>
            </a:extLst>
          </p:cNvPr>
          <p:cNvSpPr>
            <a:spLocks noGrp="1"/>
          </p:cNvSpPr>
          <p:nvPr>
            <p:ph type="title"/>
          </p:nvPr>
        </p:nvSpPr>
        <p:spPr/>
        <p:txBody>
          <a:bodyPr/>
          <a:lstStyle/>
          <a:p>
            <a:r>
              <a:rPr lang="ja-JP" altLang="en-US" dirty="0"/>
              <a:t>まとめと今後の課題</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05D8D70A-DB2E-25C1-51EC-3637019AB7F0}"/>
                  </a:ext>
                </a:extLst>
              </p:cNvPr>
              <p:cNvSpPr>
                <a:spLocks noGrp="1"/>
              </p:cNvSpPr>
              <p:nvPr>
                <p:ph idx="1"/>
              </p:nvPr>
            </p:nvSpPr>
            <p:spPr/>
            <p:txBody>
              <a:bodyPr>
                <a:normAutofit/>
              </a:bodyPr>
              <a:lstStyle/>
              <a:p>
                <a:pPr>
                  <a:buFont typeface="Arial" panose="020B0604020202020204" pitchFamily="34" charset="0"/>
                  <a:buChar char="•"/>
                </a:pPr>
                <a:r>
                  <a:rPr lang="en-US" altLang="ja-JP" sz="2800" dirty="0"/>
                  <a:t>VAD</a:t>
                </a:r>
                <a:r>
                  <a:rPr lang="ja-JP" altLang="en-US" sz="2800" dirty="0"/>
                  <a:t>の間の相関関係を</a:t>
                </a:r>
                <a:r>
                  <a:rPr lang="en-US" altLang="ja-JP" sz="2800" dirty="0" err="1"/>
                  <a:t>EMOBank</a:t>
                </a:r>
                <a:r>
                  <a:rPr lang="ja-JP" altLang="en-US" sz="2800" dirty="0"/>
                  <a:t>で検証した。</a:t>
                </a:r>
                <a:endParaRPr lang="en-US" altLang="ja-JP" sz="2800" dirty="0"/>
              </a:p>
              <a:p>
                <a:pPr>
                  <a:buFont typeface="Arial" panose="020B0604020202020204" pitchFamily="34" charset="0"/>
                  <a:buChar char="•"/>
                </a:pPr>
                <a:r>
                  <a:rPr lang="en-US" altLang="ja-JP" sz="2800" dirty="0" err="1"/>
                  <a:t>RoBERTa</a:t>
                </a:r>
                <a:r>
                  <a:rPr lang="ja-JP" altLang="en-US" sz="2800" dirty="0"/>
                  <a:t>を用いた二つのモデルを提案した。</a:t>
                </a:r>
                <a:endParaRPr lang="en-US" altLang="ja-JP" sz="2800" dirty="0"/>
              </a:p>
              <a:p>
                <a:pPr>
                  <a:buFont typeface="Arial" panose="020B0604020202020204" pitchFamily="34" charset="0"/>
                  <a:buChar char="•"/>
                </a:pPr>
                <a:r>
                  <a:rPr lang="en-US" altLang="ja-JP" sz="2800" dirty="0" err="1"/>
                  <a:t>EMOBank</a:t>
                </a:r>
                <a:r>
                  <a:rPr lang="ja-JP" altLang="en-US" sz="2800" dirty="0"/>
                  <a:t>を用いてモデルを学習し、テストデータに対し</a:t>
                </a:r>
                <a:r>
                  <a:rPr lang="en-US" altLang="ja-JP" sz="2800" dirty="0"/>
                  <a:t>VAD</a:t>
                </a:r>
                <a:r>
                  <a:rPr lang="ja-JP" altLang="en-US" sz="2800" dirty="0"/>
                  <a:t>認識を行った。</a:t>
                </a:r>
                <a:endParaRPr lang="en-US" altLang="ja-JP" sz="2800" dirty="0"/>
              </a:p>
              <a:p>
                <a:pPr>
                  <a:buFont typeface="Arial" panose="020B0604020202020204" pitchFamily="34" charset="0"/>
                  <a:buChar char="•"/>
                </a:pPr>
                <a:r>
                  <a:rPr lang="ja-JP" altLang="en-US" sz="2800" dirty="0"/>
                  <a:t>二つのモデルの性能には統計的有意な差はなかった。</a:t>
                </a:r>
                <a:endParaRPr lang="en-US" altLang="ja-JP" sz="2800" dirty="0"/>
              </a:p>
              <a:p>
                <a:pPr marL="0" indent="0">
                  <a:buNone/>
                </a:pPr>
                <a:r>
                  <a:rPr lang="ja-JP" altLang="en-US" sz="2800" dirty="0"/>
                  <a:t>→モデルのコストを考慮すると</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i="1">
                            <a:latin typeface="Cambria Math" panose="02040503050406030204" pitchFamily="18" charset="0"/>
                          </a:rPr>
                          <m:t>𝑀𝑜𝑑𝑒𝑙</m:t>
                        </m:r>
                      </m:e>
                      <m:sub>
                        <m:r>
                          <a:rPr lang="en-US" altLang="ja-JP" sz="2800" b="0" i="1" smtClean="0">
                            <a:latin typeface="Cambria Math" panose="02040503050406030204" pitchFamily="18" charset="0"/>
                          </a:rPr>
                          <m:t>𝑆</m:t>
                        </m:r>
                      </m:sub>
                    </m:sSub>
                    <m:r>
                      <a:rPr lang="ja-JP" altLang="en-US" sz="2800" i="1">
                        <a:latin typeface="Cambria Math" panose="02040503050406030204" pitchFamily="18" charset="0"/>
                      </a:rPr>
                      <m:t>の</m:t>
                    </m:r>
                  </m:oMath>
                </a14:m>
                <a:r>
                  <a:rPr lang="ja-JP" altLang="en-US" sz="2800" dirty="0"/>
                  <a:t>方が効率的である。</a:t>
                </a:r>
                <a:endParaRPr lang="en-US" altLang="ja-JP" sz="2800" dirty="0"/>
              </a:p>
            </p:txBody>
          </p:sp>
        </mc:Choice>
        <mc:Fallback xmlns="">
          <p:sp>
            <p:nvSpPr>
              <p:cNvPr id="3" name="내용 개체 틀 2">
                <a:extLst>
                  <a:ext uri="{FF2B5EF4-FFF2-40B4-BE49-F238E27FC236}">
                    <a16:creationId xmlns:a16="http://schemas.microsoft.com/office/drawing/2014/main" id="{05D8D70A-DB2E-25C1-51EC-3637019AB7F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6999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09736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400" dirty="0">
                <a:solidFill>
                  <a:schemeClr val="tx1">
                    <a:lumMod val="85000"/>
                    <a:lumOff val="15000"/>
                  </a:schemeClr>
                </a:solidFill>
                <a:cs typeface="Biome Light" panose="020B0303030204020804" pitchFamily="34" charset="0"/>
              </a:rPr>
              <a:t>本研究では</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感情を反映したチャットボットの構築</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感情モデル</a:t>
            </a:r>
            <a:r>
              <a:rPr lang="en-US" altLang="ja-JP" sz="2400" dirty="0">
                <a:solidFill>
                  <a:schemeClr val="tx1">
                    <a:lumMod val="85000"/>
                    <a:lumOff val="15000"/>
                  </a:schemeClr>
                </a:solidFill>
                <a:cs typeface="Biome Light" panose="020B0303030204020804" pitchFamily="34" charset="0"/>
              </a:rPr>
              <a:t>VAD</a:t>
            </a:r>
            <a:r>
              <a:rPr lang="ja-JP" altLang="en-US" sz="2400" dirty="0">
                <a:solidFill>
                  <a:schemeClr val="tx1">
                    <a:lumMod val="85000"/>
                    <a:lumOff val="15000"/>
                  </a:schemeClr>
                </a:solidFill>
                <a:cs typeface="Biome Light" panose="020B0303030204020804" pitchFamily="34" charset="0"/>
              </a:rPr>
              <a:t>に従い，文章の感情を評価するモデルを提案する．</a:t>
            </a:r>
            <a:endParaRPr lang="en-US" altLang="ja-JP" sz="24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4</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5739858" y="4915042"/>
            <a:ext cx="6153242" cy="1384995"/>
          </a:xfrm>
          <a:prstGeom prst="rect">
            <a:avLst/>
          </a:prstGeom>
          <a:noFill/>
        </p:spPr>
        <p:txBody>
          <a:bodyPr wrap="square" rtlCol="0">
            <a:spAutoFit/>
          </a:bodyPr>
          <a:lstStyle/>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p>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[2] Agnes Moors, Jan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Houwer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Dirk Hermans, Sabine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Wanmaker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Kevin van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Schie</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Anne-Laura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Harmelen</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Maarten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Schryver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Jeffrey Winne, and Marc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Brysbaert</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Norms of valence, arousal,</a:t>
            </a:r>
            <a:r>
              <a:rPr kumimoji="1" lang="ko-KR"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dutch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4142582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ja-JP" altLang="en-US" dirty="0"/>
              <a:t>感情モデル</a:t>
            </a:r>
            <a:r>
              <a:rPr lang="en-US" altLang="ko-KR" dirty="0"/>
              <a:t>VAD </a:t>
            </a:r>
            <a:r>
              <a:rPr lang="en-US" altLang="ko-KR" sz="2400" dirty="0"/>
              <a:t>(Valence, Arousal, Dominance)</a:t>
            </a:r>
            <a:br>
              <a:rPr lang="en-US" altLang="ko-KR" sz="2400" dirty="0"/>
            </a:br>
            <a:r>
              <a:rPr lang="ja-JP" altLang="en-US" sz="2400" dirty="0"/>
              <a:t>　ー　</a:t>
            </a:r>
            <a:r>
              <a:rPr lang="ja-JP" altLang="en-US" sz="2400" dirty="0">
                <a:solidFill>
                  <a:schemeClr val="tx1">
                    <a:lumMod val="85000"/>
                    <a:lumOff val="15000"/>
                  </a:schemeClr>
                </a:solidFill>
                <a:cs typeface="Biome Light" panose="020B0303030204020804" pitchFamily="34" charset="0"/>
              </a:rPr>
              <a:t>心理学と自然言語処理（</a:t>
            </a:r>
            <a:r>
              <a:rPr lang="en-US" altLang="ja-JP" sz="2400" dirty="0">
                <a:solidFill>
                  <a:schemeClr val="tx1">
                    <a:lumMod val="85000"/>
                    <a:lumOff val="15000"/>
                  </a:schemeClr>
                </a:solidFill>
                <a:cs typeface="Biome Light" panose="020B0303030204020804" pitchFamily="34" charset="0"/>
              </a:rPr>
              <a:t>NLP</a:t>
            </a:r>
            <a:r>
              <a:rPr lang="ja-JP" altLang="en-US" sz="2400" dirty="0">
                <a:solidFill>
                  <a:schemeClr val="tx1">
                    <a:lumMod val="85000"/>
                    <a:lumOff val="15000"/>
                  </a:schemeClr>
                </a:solidFill>
                <a:cs typeface="Biome Light" panose="020B0303030204020804" pitchFamily="34" charset="0"/>
              </a:rPr>
              <a:t>）の理論に基づくモデル</a:t>
            </a:r>
            <a:endParaRPr lang="ko-KR" altLang="en-US" sz="2400"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2088" y="5809266"/>
            <a:ext cx="11981589" cy="413255"/>
          </a:xfrm>
        </p:spPr>
        <p:txBody>
          <a:bodyPr>
            <a:noAutofit/>
          </a:bodyPr>
          <a:lstStyle/>
          <a:p>
            <a:pPr algn="ctr"/>
            <a:r>
              <a:rPr lang="de-DE" altLang="ko-KR" sz="1400" dirty="0">
                <a:latin typeface="Abadi" panose="020B0604020104020204" pitchFamily="34" charset="0"/>
              </a:rPr>
              <a:t>Sven Buechel and Udo Hahn, "</a:t>
            </a:r>
            <a:r>
              <a:rPr lang="en-US" altLang="ko-KR" sz="1400" dirty="0">
                <a:latin typeface="Abadi" panose="020B0604020104020204" pitchFamily="34" charset="0"/>
              </a:rPr>
              <a:t>Readers vs. Writers vs. Texts: Coping with Different Perspectives of Text Understanding in Emotion Annotation", 2017</a:t>
            </a:r>
            <a:endParaRPr lang="ko-KR" altLang="en-US" sz="14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
        <p:nvSpPr>
          <p:cNvPr id="4" name="TextBox 3">
            <a:extLst>
              <a:ext uri="{FF2B5EF4-FFF2-40B4-BE49-F238E27FC236}">
                <a16:creationId xmlns:a16="http://schemas.microsoft.com/office/drawing/2014/main" id="{CF11BE86-44E0-222E-1B6D-4F74F998E446}"/>
              </a:ext>
            </a:extLst>
          </p:cNvPr>
          <p:cNvSpPr txBox="1"/>
          <p:nvPr/>
        </p:nvSpPr>
        <p:spPr>
          <a:xfrm>
            <a:off x="10644402" y="2638940"/>
            <a:ext cx="1449275" cy="369332"/>
          </a:xfrm>
          <a:prstGeom prst="rect">
            <a:avLst/>
          </a:prstGeom>
          <a:noFill/>
        </p:spPr>
        <p:txBody>
          <a:bodyPr wrap="square" rtlCol="0">
            <a:spAutoFit/>
          </a:bodyPr>
          <a:lstStyle/>
          <a:p>
            <a:pPr algn="ctr"/>
            <a:r>
              <a:rPr lang="en-US" altLang="ko-KR" dirty="0" err="1"/>
              <a:t>Possitive</a:t>
            </a:r>
            <a:endParaRPr lang="ko-KR" altLang="en-US" dirty="0"/>
          </a:p>
        </p:txBody>
      </p:sp>
      <p:sp>
        <p:nvSpPr>
          <p:cNvPr id="6" name="TextBox 5">
            <a:extLst>
              <a:ext uri="{FF2B5EF4-FFF2-40B4-BE49-F238E27FC236}">
                <a16:creationId xmlns:a16="http://schemas.microsoft.com/office/drawing/2014/main" id="{16AB8E4B-7366-A4F5-5F9B-8375667E8B74}"/>
              </a:ext>
            </a:extLst>
          </p:cNvPr>
          <p:cNvSpPr txBox="1"/>
          <p:nvPr/>
        </p:nvSpPr>
        <p:spPr>
          <a:xfrm>
            <a:off x="217292" y="2638940"/>
            <a:ext cx="1449275" cy="369332"/>
          </a:xfrm>
          <a:prstGeom prst="rect">
            <a:avLst/>
          </a:prstGeom>
          <a:noFill/>
        </p:spPr>
        <p:txBody>
          <a:bodyPr wrap="square" rtlCol="0">
            <a:spAutoFit/>
          </a:bodyPr>
          <a:lstStyle/>
          <a:p>
            <a:pPr algn="ctr"/>
            <a:r>
              <a:rPr lang="en-US" altLang="ko-KR" dirty="0"/>
              <a:t>Negative</a:t>
            </a:r>
            <a:endParaRPr lang="ko-KR" altLang="en-US" dirty="0"/>
          </a:p>
        </p:txBody>
      </p:sp>
      <p:sp>
        <p:nvSpPr>
          <p:cNvPr id="7" name="TextBox 6">
            <a:extLst>
              <a:ext uri="{FF2B5EF4-FFF2-40B4-BE49-F238E27FC236}">
                <a16:creationId xmlns:a16="http://schemas.microsoft.com/office/drawing/2014/main" id="{985EB2E1-9D69-9BDC-A33F-EFD4D6F3BBAF}"/>
              </a:ext>
            </a:extLst>
          </p:cNvPr>
          <p:cNvSpPr txBox="1"/>
          <p:nvPr/>
        </p:nvSpPr>
        <p:spPr>
          <a:xfrm>
            <a:off x="217292" y="3811415"/>
            <a:ext cx="1449275" cy="369332"/>
          </a:xfrm>
          <a:prstGeom prst="rect">
            <a:avLst/>
          </a:prstGeom>
          <a:noFill/>
        </p:spPr>
        <p:txBody>
          <a:bodyPr wrap="square" rtlCol="0">
            <a:spAutoFit/>
          </a:bodyPr>
          <a:lstStyle/>
          <a:p>
            <a:pPr algn="ctr"/>
            <a:r>
              <a:rPr lang="en-US" altLang="ko-KR" dirty="0"/>
              <a:t>Intensity</a:t>
            </a:r>
            <a:endParaRPr lang="ko-KR" altLang="en-US" dirty="0"/>
          </a:p>
        </p:txBody>
      </p:sp>
      <p:sp>
        <p:nvSpPr>
          <p:cNvPr id="8" name="TextBox 7">
            <a:extLst>
              <a:ext uri="{FF2B5EF4-FFF2-40B4-BE49-F238E27FC236}">
                <a16:creationId xmlns:a16="http://schemas.microsoft.com/office/drawing/2014/main" id="{CF8E7E3E-4FD5-6AB0-BD70-F1350B5A2756}"/>
              </a:ext>
            </a:extLst>
          </p:cNvPr>
          <p:cNvSpPr txBox="1"/>
          <p:nvPr/>
        </p:nvSpPr>
        <p:spPr>
          <a:xfrm>
            <a:off x="217292" y="4901306"/>
            <a:ext cx="1611508" cy="369332"/>
          </a:xfrm>
          <a:prstGeom prst="rect">
            <a:avLst/>
          </a:prstGeom>
          <a:noFill/>
        </p:spPr>
        <p:txBody>
          <a:bodyPr wrap="square" rtlCol="0">
            <a:spAutoFit/>
          </a:bodyPr>
          <a:lstStyle/>
          <a:p>
            <a:pPr algn="ctr"/>
            <a:r>
              <a:rPr lang="en-US" altLang="ko-KR" dirty="0"/>
              <a:t>Controllability</a:t>
            </a:r>
            <a:endParaRPr lang="ko-KR" altLang="en-US" dirty="0"/>
          </a:p>
        </p:txBody>
      </p:sp>
    </p:spTree>
    <p:extLst>
      <p:ext uri="{BB962C8B-B14F-4D97-AF65-F5344CB8AC3E}">
        <p14:creationId xmlns:p14="http://schemas.microsoft.com/office/powerpoint/2010/main" val="108552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337" y="0"/>
            <a:ext cx="4656050" cy="3226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50373" b="61870"/>
          <a:stretch/>
        </p:blipFill>
        <p:spPr>
          <a:xfrm>
            <a:off x="98301" y="3325268"/>
            <a:ext cx="12056358" cy="265667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2608128" y="6498901"/>
            <a:ext cx="9583872" cy="338554"/>
          </a:xfrm>
          <a:prstGeom prst="rect">
            <a:avLst/>
          </a:prstGeom>
          <a:noFill/>
        </p:spPr>
        <p:txBody>
          <a:bodyPr wrap="square" rtlCol="0">
            <a:spAutoFit/>
          </a:bodyPr>
          <a:lstStyle/>
          <a:p>
            <a:pPr algn="r"/>
            <a:r>
              <a:rPr lang="en-US" altLang="ja-JP" sz="1600" b="0" i="0" dirty="0">
                <a:solidFill>
                  <a:schemeClr val="bg1"/>
                </a:solidFill>
                <a:effectLst/>
                <a:latin typeface="-apple-system"/>
              </a:rPr>
              <a:t>Emo Bank </a:t>
            </a:r>
            <a:r>
              <a:rPr lang="en-US" altLang="ja-JP"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600" b="0" i="0" dirty="0">
                <a:solidFill>
                  <a:schemeClr val="bg1"/>
                </a:solidFill>
                <a:effectLst/>
                <a:latin typeface="-apple-system"/>
              </a:rPr>
              <a:t> (</a:t>
            </a:r>
            <a:r>
              <a:rPr lang="en-US" altLang="ja-JP" sz="1600" b="0" i="0" dirty="0" err="1">
                <a:solidFill>
                  <a:schemeClr val="bg1"/>
                </a:solidFill>
                <a:effectLst/>
                <a:latin typeface="-apple-system"/>
              </a:rPr>
              <a:t>Bostan</a:t>
            </a:r>
            <a:r>
              <a:rPr lang="en-US" altLang="ja-JP" sz="1600" b="0" i="0" dirty="0">
                <a:solidFill>
                  <a:schemeClr val="bg1"/>
                </a:solidFill>
                <a:effectLst/>
                <a:latin typeface="-apple-system"/>
              </a:rPr>
              <a:t> &amp; Klinger, COLING 2018)</a:t>
            </a:r>
            <a:endParaRPr kumimoji="1" lang="ja-JP" altLang="en-US" sz="1600" dirty="0">
              <a:solidFill>
                <a:schemeClr val="bg1"/>
              </a:solidFill>
            </a:endParaRPr>
          </a:p>
        </p:txBody>
      </p:sp>
      <p:sp>
        <p:nvSpPr>
          <p:cNvPr id="4" name="직사각형 3">
            <a:extLst>
              <a:ext uri="{FF2B5EF4-FFF2-40B4-BE49-F238E27FC236}">
                <a16:creationId xmlns:a16="http://schemas.microsoft.com/office/drawing/2014/main" id="{626C5FB9-1BC1-BDC5-B126-1750E25C9BFC}"/>
              </a:ext>
            </a:extLst>
          </p:cNvPr>
          <p:cNvSpPr/>
          <p:nvPr/>
        </p:nvSpPr>
        <p:spPr>
          <a:xfrm>
            <a:off x="92402" y="3325268"/>
            <a:ext cx="3270231" cy="302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1A78B17-588B-03D8-520F-EF00841E14CE}"/>
              </a:ext>
            </a:extLst>
          </p:cNvPr>
          <p:cNvSpPr txBox="1"/>
          <p:nvPr/>
        </p:nvSpPr>
        <p:spPr>
          <a:xfrm>
            <a:off x="8839198" y="2955936"/>
            <a:ext cx="947824" cy="369332"/>
          </a:xfrm>
          <a:prstGeom prst="rect">
            <a:avLst/>
          </a:prstGeom>
          <a:solidFill>
            <a:schemeClr val="bg1"/>
          </a:solidFill>
          <a:ln w="28575">
            <a:solidFill>
              <a:schemeClr val="accent1"/>
            </a:solidFill>
          </a:ln>
        </p:spPr>
        <p:txBody>
          <a:bodyPr wrap="none" rtlCol="0">
            <a:spAutoFit/>
          </a:bodyPr>
          <a:lstStyle/>
          <a:p>
            <a:r>
              <a:rPr lang="en-US" altLang="ko-KR" dirty="0"/>
              <a:t>Valence</a:t>
            </a:r>
            <a:endParaRPr lang="ko-KR" altLang="en-US" dirty="0"/>
          </a:p>
        </p:txBody>
      </p:sp>
      <p:sp>
        <p:nvSpPr>
          <p:cNvPr id="6" name="TextBox 5">
            <a:extLst>
              <a:ext uri="{FF2B5EF4-FFF2-40B4-BE49-F238E27FC236}">
                <a16:creationId xmlns:a16="http://schemas.microsoft.com/office/drawing/2014/main" id="{80A866A5-3672-0701-2541-613FCDE345A4}"/>
              </a:ext>
            </a:extLst>
          </p:cNvPr>
          <p:cNvSpPr txBox="1"/>
          <p:nvPr/>
        </p:nvSpPr>
        <p:spPr>
          <a:xfrm rot="16200000">
            <a:off x="7245389" y="1769182"/>
            <a:ext cx="1293944" cy="369332"/>
          </a:xfrm>
          <a:prstGeom prst="rect">
            <a:avLst/>
          </a:prstGeom>
          <a:solidFill>
            <a:schemeClr val="bg1"/>
          </a:solidFill>
          <a:ln w="28575">
            <a:solidFill>
              <a:schemeClr val="accent1"/>
            </a:solidFill>
          </a:ln>
        </p:spPr>
        <p:txBody>
          <a:bodyPr wrap="none" rtlCol="0">
            <a:spAutoFit/>
          </a:bodyPr>
          <a:lstStyle/>
          <a:p>
            <a:r>
              <a:rPr lang="en-US" altLang="ko-KR" dirty="0"/>
              <a:t>Dominance</a:t>
            </a:r>
            <a:endParaRPr lang="ko-KR" altLang="en-US" dirty="0"/>
          </a:p>
        </p:txBody>
      </p:sp>
      <p:sp>
        <p:nvSpPr>
          <p:cNvPr id="8" name="TextBox 7">
            <a:extLst>
              <a:ext uri="{FF2B5EF4-FFF2-40B4-BE49-F238E27FC236}">
                <a16:creationId xmlns:a16="http://schemas.microsoft.com/office/drawing/2014/main" id="{3CB3DB47-0550-D83B-257A-AEC43F30238C}"/>
              </a:ext>
            </a:extLst>
          </p:cNvPr>
          <p:cNvSpPr txBox="1"/>
          <p:nvPr/>
        </p:nvSpPr>
        <p:spPr>
          <a:xfrm rot="5400000">
            <a:off x="11463524" y="1663800"/>
            <a:ext cx="906658" cy="369332"/>
          </a:xfrm>
          <a:prstGeom prst="rect">
            <a:avLst/>
          </a:prstGeom>
          <a:solidFill>
            <a:schemeClr val="bg1"/>
          </a:solidFill>
          <a:ln w="28575">
            <a:solidFill>
              <a:schemeClr val="accent1"/>
            </a:solidFill>
          </a:ln>
        </p:spPr>
        <p:txBody>
          <a:bodyPr wrap="none" rtlCol="0">
            <a:spAutoFit/>
          </a:bodyPr>
          <a:lstStyle/>
          <a:p>
            <a:r>
              <a:rPr lang="en-US" altLang="ko-KR" dirty="0"/>
              <a:t>Arousal</a:t>
            </a:r>
            <a:endParaRPr lang="ko-KR" altLang="en-US" dirty="0"/>
          </a:p>
        </p:txBody>
      </p:sp>
      <p:sp>
        <p:nvSpPr>
          <p:cNvPr id="9" name="TextBox 8">
            <a:extLst>
              <a:ext uri="{FF2B5EF4-FFF2-40B4-BE49-F238E27FC236}">
                <a16:creationId xmlns:a16="http://schemas.microsoft.com/office/drawing/2014/main" id="{0B5846A3-E558-1441-A761-00E63C104E10}"/>
              </a:ext>
            </a:extLst>
          </p:cNvPr>
          <p:cNvSpPr txBox="1"/>
          <p:nvPr/>
        </p:nvSpPr>
        <p:spPr>
          <a:xfrm>
            <a:off x="1078642" y="2008094"/>
            <a:ext cx="4164602" cy="461665"/>
          </a:xfrm>
          <a:prstGeom prst="rect">
            <a:avLst/>
          </a:prstGeom>
          <a:noFill/>
        </p:spPr>
        <p:txBody>
          <a:bodyPr wrap="none" rtlCol="0">
            <a:spAutoFit/>
          </a:bodyPr>
          <a:lstStyle/>
          <a:p>
            <a:r>
              <a:rPr lang="ja-JP" altLang="en-US" sz="2400" dirty="0"/>
              <a:t>データセットの大きさ：　</a:t>
            </a:r>
            <a:r>
              <a:rPr lang="en-US" altLang="ja-JP" sz="2400" dirty="0"/>
              <a:t>10,062</a:t>
            </a:r>
            <a:endParaRPr lang="ko-KR" altLang="en-US" sz="2400" dirty="0"/>
          </a:p>
        </p:txBody>
      </p:sp>
    </p:spTree>
    <p:extLst>
      <p:ext uri="{BB962C8B-B14F-4D97-AF65-F5344CB8AC3E}">
        <p14:creationId xmlns:p14="http://schemas.microsoft.com/office/powerpoint/2010/main" val="39303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ja-JP" altLang="en-US" dirty="0">
                <a:solidFill>
                  <a:schemeClr val="tx1">
                    <a:lumMod val="85000"/>
                    <a:lumOff val="15000"/>
                  </a:schemeClr>
                </a:solidFill>
              </a:rPr>
              <a:t>先行研究　</a:t>
            </a:r>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VAD</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479399"/>
            <a:ext cx="10612939" cy="369332"/>
          </a:xfrm>
          <a:prstGeom prst="rect">
            <a:avLst/>
          </a:prstGeom>
          <a:noFill/>
        </p:spPr>
        <p:txBody>
          <a:bodyPr wrap="square" rtlCol="0">
            <a:spAutoFit/>
          </a:bodyPr>
          <a:lstStyle/>
          <a:p>
            <a:r>
              <a:rPr lang="en-US" altLang="ja-JP" b="0" i="0" dirty="0">
                <a:solidFill>
                  <a:schemeClr val="bg1"/>
                </a:solidFill>
                <a:effectLst/>
                <a:latin typeface="Söhne"/>
              </a:rPr>
              <a:t>M. Moors, </a:t>
            </a:r>
            <a:r>
              <a:rPr lang="en-US" altLang="ja-JP" dirty="0">
                <a:solidFill>
                  <a:schemeClr val="bg1"/>
                </a:solidFill>
                <a:latin typeface="Söhne"/>
              </a:rPr>
              <a:t>et al.,</a:t>
            </a:r>
            <a:r>
              <a:rPr lang="en-US" altLang="ja-JP" b="0" i="0" dirty="0">
                <a:solidFill>
                  <a:schemeClr val="bg1"/>
                </a:solidFill>
                <a:effectLst/>
                <a:latin typeface="Söhne"/>
              </a:rPr>
              <a:t> "Norms of valence, arousal, dominance, and age of acquisition for 4,300 Dutch words," 2013. </a:t>
            </a:r>
            <a:endParaRPr kumimoji="1" lang="ja-JP" altLang="en-US"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2895</TotalTime>
  <Words>3133</Words>
  <Application>Microsoft Office PowerPoint</Application>
  <PresentationFormat>와이드스크린</PresentationFormat>
  <Paragraphs>404</Paragraphs>
  <Slides>52</Slides>
  <Notes>1</Notes>
  <HiddenSlides>34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PowerPoint 프레젠테이션</vt:lpstr>
      <vt:lpstr>感情モデルVAD (Valence, Arousal, Dominance) 　ー　心理学と自然言語処理（NLP）の理論に基づくモデル</vt:lpstr>
      <vt:lpstr>EmoBank (Sven Buechel et al.)</vt:lpstr>
      <vt:lpstr>EmoBank (Sven Buechel et al.)</vt:lpstr>
      <vt:lpstr>EmoBankのデータ分析</vt:lpstr>
      <vt:lpstr>先行研究　VADの間の相関関係</vt:lpstr>
      <vt:lpstr>EmoBankのデータ分析</vt:lpstr>
      <vt:lpstr>VAD予測モデル</vt:lpstr>
      <vt:lpstr>VAD予測モデル by XGBoost</vt:lpstr>
      <vt:lpstr>Roberta用いた提案モデル</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Hyper-parametersの最適化</vt:lpstr>
      <vt:lpstr>Hyper-parametersの最適化</vt:lpstr>
      <vt:lpstr>Bayesian Optimizationによる ハイパーパラメータの探索</vt:lpstr>
      <vt:lpstr>Hyper-parameters</vt:lpstr>
      <vt:lpstr>〖Model〗_Sと〖Model〗_Iの性能比較</vt:lpstr>
      <vt:lpstr>30 Fold cross-validation</vt:lpstr>
      <vt:lpstr>Model1’s Histogram &amp; Q-Q plot</vt:lpstr>
      <vt:lpstr>Model2’s Histogram &amp; Q-Q plot</vt:lpstr>
      <vt:lpstr>Shapiro-Wilk test</vt:lpstr>
      <vt:lpstr>Jarque-Bera test</vt:lpstr>
      <vt:lpstr>性能比較</vt:lpstr>
      <vt:lpstr>まとめと今後の課題</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287</cp:revision>
  <dcterms:created xsi:type="dcterms:W3CDTF">2023-05-18T06:05:56Z</dcterms:created>
  <dcterms:modified xsi:type="dcterms:W3CDTF">2023-08-07T12:44:56Z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